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5" r:id="rId1"/>
    <p:sldMasterId id="2147483963" r:id="rId2"/>
  </p:sldMasterIdLst>
  <p:notesMasterIdLst>
    <p:notesMasterId r:id="rId28"/>
  </p:notesMasterIdLst>
  <p:sldIdLst>
    <p:sldId id="307" r:id="rId3"/>
    <p:sldId id="289" r:id="rId4"/>
    <p:sldId id="290" r:id="rId5"/>
    <p:sldId id="314" r:id="rId6"/>
    <p:sldId id="291" r:id="rId7"/>
    <p:sldId id="292" r:id="rId8"/>
    <p:sldId id="293" r:id="rId9"/>
    <p:sldId id="294" r:id="rId10"/>
    <p:sldId id="298" r:id="rId11"/>
    <p:sldId id="295" r:id="rId12"/>
    <p:sldId id="296" r:id="rId13"/>
    <p:sldId id="297" r:id="rId14"/>
    <p:sldId id="299" r:id="rId15"/>
    <p:sldId id="315" r:id="rId16"/>
    <p:sldId id="300" r:id="rId17"/>
    <p:sldId id="301" r:id="rId18"/>
    <p:sldId id="316" r:id="rId19"/>
    <p:sldId id="302" r:id="rId20"/>
    <p:sldId id="303" r:id="rId21"/>
    <p:sldId id="306" r:id="rId22"/>
    <p:sldId id="308" r:id="rId23"/>
    <p:sldId id="304" r:id="rId24"/>
    <p:sldId id="312" r:id="rId25"/>
    <p:sldId id="313" r:id="rId26"/>
    <p:sldId id="305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3">
          <p15:clr>
            <a:srgbClr val="A4A3A4"/>
          </p15:clr>
        </p15:guide>
        <p15:guide id="2" pos="257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sh561" initials="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512"/>
    <a:srgbClr val="D03B46"/>
    <a:srgbClr val="FFCE00"/>
    <a:srgbClr val="A12830"/>
    <a:srgbClr val="00AB39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216" autoAdjust="0"/>
    <p:restoredTop sz="95179" autoAdjust="0"/>
  </p:normalViewPr>
  <p:slideViewPr>
    <p:cSldViewPr>
      <p:cViewPr varScale="1">
        <p:scale>
          <a:sx n="91" d="100"/>
          <a:sy n="91" d="100"/>
        </p:scale>
        <p:origin x="704" y="184"/>
      </p:cViewPr>
      <p:guideLst>
        <p:guide orient="horz" pos="113"/>
        <p:guide pos="257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notesMaster" Target="notesMasters/notesMaster1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7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33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283147-3089-F74B-B32B-011A49B384EC}" type="doc">
      <dgm:prSet loTypeId="urn:microsoft.com/office/officeart/2008/layout/BendingPictureCaption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8D87F8-C894-0E4A-B300-D530EED2FF13}">
      <dgm:prSet phldrT="[Text]"/>
      <dgm:spPr/>
      <dgm:t>
        <a:bodyPr/>
        <a:lstStyle/>
        <a:p>
          <a:r>
            <a:rPr lang="en-US" dirty="0" smtClean="0"/>
            <a:t>ASG</a:t>
          </a:r>
          <a:endParaRPr lang="en-US" dirty="0"/>
        </a:p>
      </dgm:t>
    </dgm:pt>
    <dgm:pt modelId="{23707930-2001-174C-97F7-0F33F651DF38}" type="parTrans" cxnId="{623C2582-A01E-3640-BAF8-12D387CFE587}">
      <dgm:prSet/>
      <dgm:spPr/>
      <dgm:t>
        <a:bodyPr/>
        <a:lstStyle/>
        <a:p>
          <a:endParaRPr lang="en-US"/>
        </a:p>
      </dgm:t>
    </dgm:pt>
    <dgm:pt modelId="{10E6CD9F-3626-064F-B7B6-0B2B07A2E606}" type="sibTrans" cxnId="{623C2582-A01E-3640-BAF8-12D387CFE587}">
      <dgm:prSet/>
      <dgm:spPr/>
      <dgm:t>
        <a:bodyPr/>
        <a:lstStyle/>
        <a:p>
          <a:endParaRPr lang="en-US"/>
        </a:p>
      </dgm:t>
    </dgm:pt>
    <dgm:pt modelId="{859BE976-1FC0-9542-B63E-C1154A247F20}">
      <dgm:prSet phldrT="[Text]"/>
      <dgm:spPr/>
      <dgm:t>
        <a:bodyPr/>
        <a:lstStyle/>
        <a:p>
          <a:r>
            <a:rPr lang="en-US" dirty="0" smtClean="0"/>
            <a:t>ELB</a:t>
          </a:r>
          <a:endParaRPr lang="en-US" dirty="0"/>
        </a:p>
      </dgm:t>
    </dgm:pt>
    <dgm:pt modelId="{360A368D-0FC1-4D4B-9B25-25A1C29FCA63}" type="parTrans" cxnId="{0FC5D106-04D3-4445-AC58-20DE39BA09DB}">
      <dgm:prSet/>
      <dgm:spPr/>
      <dgm:t>
        <a:bodyPr/>
        <a:lstStyle/>
        <a:p>
          <a:endParaRPr lang="en-US"/>
        </a:p>
      </dgm:t>
    </dgm:pt>
    <dgm:pt modelId="{A92BAAAA-81A7-1D43-A6C1-164EC0B8AA78}" type="sibTrans" cxnId="{0FC5D106-04D3-4445-AC58-20DE39BA09DB}">
      <dgm:prSet/>
      <dgm:spPr/>
      <dgm:t>
        <a:bodyPr/>
        <a:lstStyle/>
        <a:p>
          <a:endParaRPr lang="en-US"/>
        </a:p>
      </dgm:t>
    </dgm:pt>
    <dgm:pt modelId="{89CD69FE-264C-7B4E-B5D2-4EC4E686ACF6}" type="pres">
      <dgm:prSet presAssocID="{93283147-3089-F74B-B32B-011A49B384EC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9EB2D261-42BD-1C43-8F8E-4F573F28C3DC}" type="pres">
      <dgm:prSet presAssocID="{1D8D87F8-C894-0E4A-B300-D530EED2FF13}" presName="composite" presStyleCnt="0"/>
      <dgm:spPr/>
    </dgm:pt>
    <dgm:pt modelId="{560FEEF2-CF24-6C44-9098-A4D8ED3CFF92}" type="pres">
      <dgm:prSet presAssocID="{1D8D87F8-C894-0E4A-B300-D530EED2FF13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5B35E68E-E96C-9D40-8624-E749BD7CD5AF}" type="pres">
      <dgm:prSet presAssocID="{1D8D87F8-C894-0E4A-B300-D530EED2FF13}" presName="Parent" presStyleLbl="node0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2CAF3-FCF9-0144-8F81-059688788F2F}" type="pres">
      <dgm:prSet presAssocID="{10E6CD9F-3626-064F-B7B6-0B2B07A2E606}" presName="sibTrans" presStyleCnt="0"/>
      <dgm:spPr/>
    </dgm:pt>
    <dgm:pt modelId="{3794B9F6-082B-1047-9184-675E658E7D41}" type="pres">
      <dgm:prSet presAssocID="{859BE976-1FC0-9542-B63E-C1154A247F20}" presName="composite" presStyleCnt="0"/>
      <dgm:spPr/>
    </dgm:pt>
    <dgm:pt modelId="{B429D47B-CE56-E143-AADC-D3F263552751}" type="pres">
      <dgm:prSet presAssocID="{859BE976-1FC0-9542-B63E-C1154A247F20}" presName="Image" presStyleLbl="bgShp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8A9D8D47-1A7B-3146-868F-284F107CBD5C}" type="pres">
      <dgm:prSet presAssocID="{859BE976-1FC0-9542-B63E-C1154A247F20}" presName="Parent" presStyleLbl="node0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E45B0A-0140-1947-A665-0515D4E5DE52}" type="presOf" srcId="{1D8D87F8-C894-0E4A-B300-D530EED2FF13}" destId="{5B35E68E-E96C-9D40-8624-E749BD7CD5AF}" srcOrd="0" destOrd="0" presId="urn:microsoft.com/office/officeart/2008/layout/BendingPictureCaption"/>
    <dgm:cxn modelId="{C9B55541-D08B-A24B-AE92-1CDFA1C185BD}" type="presOf" srcId="{859BE976-1FC0-9542-B63E-C1154A247F20}" destId="{8A9D8D47-1A7B-3146-868F-284F107CBD5C}" srcOrd="0" destOrd="0" presId="urn:microsoft.com/office/officeart/2008/layout/BendingPictureCaption"/>
    <dgm:cxn modelId="{33F245D7-3179-5741-84A2-40F2ABEDEA6A}" type="presOf" srcId="{93283147-3089-F74B-B32B-011A49B384EC}" destId="{89CD69FE-264C-7B4E-B5D2-4EC4E686ACF6}" srcOrd="0" destOrd="0" presId="urn:microsoft.com/office/officeart/2008/layout/BendingPictureCaption"/>
    <dgm:cxn modelId="{0FC5D106-04D3-4445-AC58-20DE39BA09DB}" srcId="{93283147-3089-F74B-B32B-011A49B384EC}" destId="{859BE976-1FC0-9542-B63E-C1154A247F20}" srcOrd="1" destOrd="0" parTransId="{360A368D-0FC1-4D4B-9B25-25A1C29FCA63}" sibTransId="{A92BAAAA-81A7-1D43-A6C1-164EC0B8AA78}"/>
    <dgm:cxn modelId="{623C2582-A01E-3640-BAF8-12D387CFE587}" srcId="{93283147-3089-F74B-B32B-011A49B384EC}" destId="{1D8D87F8-C894-0E4A-B300-D530EED2FF13}" srcOrd="0" destOrd="0" parTransId="{23707930-2001-174C-97F7-0F33F651DF38}" sibTransId="{10E6CD9F-3626-064F-B7B6-0B2B07A2E606}"/>
    <dgm:cxn modelId="{89316B81-1AB3-D749-A676-EFE70DACF69B}" type="presParOf" srcId="{89CD69FE-264C-7B4E-B5D2-4EC4E686ACF6}" destId="{9EB2D261-42BD-1C43-8F8E-4F573F28C3DC}" srcOrd="0" destOrd="0" presId="urn:microsoft.com/office/officeart/2008/layout/BendingPictureCaption"/>
    <dgm:cxn modelId="{C29E880E-15F2-C249-8C25-CDC5BD373426}" type="presParOf" srcId="{9EB2D261-42BD-1C43-8F8E-4F573F28C3DC}" destId="{560FEEF2-CF24-6C44-9098-A4D8ED3CFF92}" srcOrd="0" destOrd="0" presId="urn:microsoft.com/office/officeart/2008/layout/BendingPictureCaption"/>
    <dgm:cxn modelId="{B9F56038-A93B-314F-BB2F-5A2AFABB63EC}" type="presParOf" srcId="{9EB2D261-42BD-1C43-8F8E-4F573F28C3DC}" destId="{5B35E68E-E96C-9D40-8624-E749BD7CD5AF}" srcOrd="1" destOrd="0" presId="urn:microsoft.com/office/officeart/2008/layout/BendingPictureCaption"/>
    <dgm:cxn modelId="{0B6EEBB0-5551-A54D-ACB5-AC4FD04268DD}" type="presParOf" srcId="{89CD69FE-264C-7B4E-B5D2-4EC4E686ACF6}" destId="{C5D2CAF3-FCF9-0144-8F81-059688788F2F}" srcOrd="1" destOrd="0" presId="urn:microsoft.com/office/officeart/2008/layout/BendingPictureCaption"/>
    <dgm:cxn modelId="{28100B4A-A064-474A-8000-D2CD8A10788A}" type="presParOf" srcId="{89CD69FE-264C-7B4E-B5D2-4EC4E686ACF6}" destId="{3794B9F6-082B-1047-9184-675E658E7D41}" srcOrd="2" destOrd="0" presId="urn:microsoft.com/office/officeart/2008/layout/BendingPictureCaption"/>
    <dgm:cxn modelId="{F898AE03-FC12-9843-863D-7042CDA634CC}" type="presParOf" srcId="{3794B9F6-082B-1047-9184-675E658E7D41}" destId="{B429D47B-CE56-E143-AADC-D3F263552751}" srcOrd="0" destOrd="0" presId="urn:microsoft.com/office/officeart/2008/layout/BendingPictureCaption"/>
    <dgm:cxn modelId="{1492D321-05DC-D64F-8E25-3E7550C9B044}" type="presParOf" srcId="{3794B9F6-082B-1047-9184-675E658E7D41}" destId="{8A9D8D47-1A7B-3146-868F-284F107CBD5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283147-3089-F74B-B32B-011A49B384EC}" type="doc">
      <dgm:prSet loTypeId="urn:microsoft.com/office/officeart/2008/layout/BendingPictureCaption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8D87F8-C894-0E4A-B300-D530EED2FF13}">
      <dgm:prSet phldrT="[Text]"/>
      <dgm:spPr/>
      <dgm:t>
        <a:bodyPr/>
        <a:lstStyle/>
        <a:p>
          <a:r>
            <a:rPr lang="en-US" dirty="0" smtClean="0"/>
            <a:t>ASG</a:t>
          </a:r>
          <a:endParaRPr lang="en-US" dirty="0"/>
        </a:p>
      </dgm:t>
    </dgm:pt>
    <dgm:pt modelId="{23707930-2001-174C-97F7-0F33F651DF38}" type="parTrans" cxnId="{623C2582-A01E-3640-BAF8-12D387CFE587}">
      <dgm:prSet/>
      <dgm:spPr/>
      <dgm:t>
        <a:bodyPr/>
        <a:lstStyle/>
        <a:p>
          <a:endParaRPr lang="en-US"/>
        </a:p>
      </dgm:t>
    </dgm:pt>
    <dgm:pt modelId="{10E6CD9F-3626-064F-B7B6-0B2B07A2E606}" type="sibTrans" cxnId="{623C2582-A01E-3640-BAF8-12D387CFE587}">
      <dgm:prSet/>
      <dgm:spPr/>
      <dgm:t>
        <a:bodyPr/>
        <a:lstStyle/>
        <a:p>
          <a:endParaRPr lang="en-US"/>
        </a:p>
      </dgm:t>
    </dgm:pt>
    <dgm:pt modelId="{859BE976-1FC0-9542-B63E-C1154A247F20}">
      <dgm:prSet phldrT="[Text]"/>
      <dgm:spPr/>
      <dgm:t>
        <a:bodyPr/>
        <a:lstStyle/>
        <a:p>
          <a:r>
            <a:rPr lang="en-US" dirty="0" smtClean="0"/>
            <a:t>ELB</a:t>
          </a:r>
          <a:endParaRPr lang="en-US" dirty="0"/>
        </a:p>
      </dgm:t>
    </dgm:pt>
    <dgm:pt modelId="{360A368D-0FC1-4D4B-9B25-25A1C29FCA63}" type="parTrans" cxnId="{0FC5D106-04D3-4445-AC58-20DE39BA09DB}">
      <dgm:prSet/>
      <dgm:spPr/>
      <dgm:t>
        <a:bodyPr/>
        <a:lstStyle/>
        <a:p>
          <a:endParaRPr lang="en-US"/>
        </a:p>
      </dgm:t>
    </dgm:pt>
    <dgm:pt modelId="{A92BAAAA-81A7-1D43-A6C1-164EC0B8AA78}" type="sibTrans" cxnId="{0FC5D106-04D3-4445-AC58-20DE39BA09DB}">
      <dgm:prSet/>
      <dgm:spPr/>
      <dgm:t>
        <a:bodyPr/>
        <a:lstStyle/>
        <a:p>
          <a:endParaRPr lang="en-US"/>
        </a:p>
      </dgm:t>
    </dgm:pt>
    <dgm:pt modelId="{89CD69FE-264C-7B4E-B5D2-4EC4E686ACF6}" type="pres">
      <dgm:prSet presAssocID="{93283147-3089-F74B-B32B-011A49B384EC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9EB2D261-42BD-1C43-8F8E-4F573F28C3DC}" type="pres">
      <dgm:prSet presAssocID="{1D8D87F8-C894-0E4A-B300-D530EED2FF13}" presName="composite" presStyleCnt="0"/>
      <dgm:spPr/>
    </dgm:pt>
    <dgm:pt modelId="{560FEEF2-CF24-6C44-9098-A4D8ED3CFF92}" type="pres">
      <dgm:prSet presAssocID="{1D8D87F8-C894-0E4A-B300-D530EED2FF13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5B35E68E-E96C-9D40-8624-E749BD7CD5AF}" type="pres">
      <dgm:prSet presAssocID="{1D8D87F8-C894-0E4A-B300-D530EED2FF13}" presName="Parent" presStyleLbl="node0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2CAF3-FCF9-0144-8F81-059688788F2F}" type="pres">
      <dgm:prSet presAssocID="{10E6CD9F-3626-064F-B7B6-0B2B07A2E606}" presName="sibTrans" presStyleCnt="0"/>
      <dgm:spPr/>
    </dgm:pt>
    <dgm:pt modelId="{3794B9F6-082B-1047-9184-675E658E7D41}" type="pres">
      <dgm:prSet presAssocID="{859BE976-1FC0-9542-B63E-C1154A247F20}" presName="composite" presStyleCnt="0"/>
      <dgm:spPr/>
    </dgm:pt>
    <dgm:pt modelId="{B429D47B-CE56-E143-AADC-D3F263552751}" type="pres">
      <dgm:prSet presAssocID="{859BE976-1FC0-9542-B63E-C1154A247F20}" presName="Image" presStyleLbl="bgShp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8A9D8D47-1A7B-3146-868F-284F107CBD5C}" type="pres">
      <dgm:prSet presAssocID="{859BE976-1FC0-9542-B63E-C1154A247F20}" presName="Parent" presStyleLbl="node0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37AC28F-D551-7441-9E96-EC163125615F}" type="presOf" srcId="{859BE976-1FC0-9542-B63E-C1154A247F20}" destId="{8A9D8D47-1A7B-3146-868F-284F107CBD5C}" srcOrd="0" destOrd="0" presId="urn:microsoft.com/office/officeart/2008/layout/BendingPictureCaption"/>
    <dgm:cxn modelId="{0FC5D106-04D3-4445-AC58-20DE39BA09DB}" srcId="{93283147-3089-F74B-B32B-011A49B384EC}" destId="{859BE976-1FC0-9542-B63E-C1154A247F20}" srcOrd="1" destOrd="0" parTransId="{360A368D-0FC1-4D4B-9B25-25A1C29FCA63}" sibTransId="{A92BAAAA-81A7-1D43-A6C1-164EC0B8AA78}"/>
    <dgm:cxn modelId="{623C2582-A01E-3640-BAF8-12D387CFE587}" srcId="{93283147-3089-F74B-B32B-011A49B384EC}" destId="{1D8D87F8-C894-0E4A-B300-D530EED2FF13}" srcOrd="0" destOrd="0" parTransId="{23707930-2001-174C-97F7-0F33F651DF38}" sibTransId="{10E6CD9F-3626-064F-B7B6-0B2B07A2E606}"/>
    <dgm:cxn modelId="{4D021FEE-9897-9443-922D-922D3B94E30B}" type="presOf" srcId="{1D8D87F8-C894-0E4A-B300-D530EED2FF13}" destId="{5B35E68E-E96C-9D40-8624-E749BD7CD5AF}" srcOrd="0" destOrd="0" presId="urn:microsoft.com/office/officeart/2008/layout/BendingPictureCaption"/>
    <dgm:cxn modelId="{ADA17EB7-2E1C-624D-8679-8A37B73B24A7}" type="presOf" srcId="{93283147-3089-F74B-B32B-011A49B384EC}" destId="{89CD69FE-264C-7B4E-B5D2-4EC4E686ACF6}" srcOrd="0" destOrd="0" presId="urn:microsoft.com/office/officeart/2008/layout/BendingPictureCaption"/>
    <dgm:cxn modelId="{EABFCEFA-453C-A445-93A2-65778A108928}" type="presParOf" srcId="{89CD69FE-264C-7B4E-B5D2-4EC4E686ACF6}" destId="{9EB2D261-42BD-1C43-8F8E-4F573F28C3DC}" srcOrd="0" destOrd="0" presId="urn:microsoft.com/office/officeart/2008/layout/BendingPictureCaption"/>
    <dgm:cxn modelId="{B506B5BB-D0CF-AD46-A3A7-A576116A31B5}" type="presParOf" srcId="{9EB2D261-42BD-1C43-8F8E-4F573F28C3DC}" destId="{560FEEF2-CF24-6C44-9098-A4D8ED3CFF92}" srcOrd="0" destOrd="0" presId="urn:microsoft.com/office/officeart/2008/layout/BendingPictureCaption"/>
    <dgm:cxn modelId="{078FDC0F-288E-724B-94FA-508A89F79FF5}" type="presParOf" srcId="{9EB2D261-42BD-1C43-8F8E-4F573F28C3DC}" destId="{5B35E68E-E96C-9D40-8624-E749BD7CD5AF}" srcOrd="1" destOrd="0" presId="urn:microsoft.com/office/officeart/2008/layout/BendingPictureCaption"/>
    <dgm:cxn modelId="{3CBE6203-8D31-4249-87FF-B6CCCE92CBC8}" type="presParOf" srcId="{89CD69FE-264C-7B4E-B5D2-4EC4E686ACF6}" destId="{C5D2CAF3-FCF9-0144-8F81-059688788F2F}" srcOrd="1" destOrd="0" presId="urn:microsoft.com/office/officeart/2008/layout/BendingPictureCaption"/>
    <dgm:cxn modelId="{136CF5E1-1514-4C4D-A1FD-E415A7E49E1C}" type="presParOf" srcId="{89CD69FE-264C-7B4E-B5D2-4EC4E686ACF6}" destId="{3794B9F6-082B-1047-9184-675E658E7D41}" srcOrd="2" destOrd="0" presId="urn:microsoft.com/office/officeart/2008/layout/BendingPictureCaption"/>
    <dgm:cxn modelId="{764425CD-8641-AF4D-9EA0-2E29ACAE784D}" type="presParOf" srcId="{3794B9F6-082B-1047-9184-675E658E7D41}" destId="{B429D47B-CE56-E143-AADC-D3F263552751}" srcOrd="0" destOrd="0" presId="urn:microsoft.com/office/officeart/2008/layout/BendingPictureCaption"/>
    <dgm:cxn modelId="{6841E6E3-BE6F-A241-B3B1-ACE69750397C}" type="presParOf" srcId="{3794B9F6-082B-1047-9184-675E658E7D41}" destId="{8A9D8D47-1A7B-3146-868F-284F107CBD5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3283147-3089-F74B-B32B-011A49B384EC}" type="doc">
      <dgm:prSet loTypeId="urn:microsoft.com/office/officeart/2008/layout/BendingPictureCaption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D8D87F8-C894-0E4A-B300-D530EED2FF13}">
      <dgm:prSet phldrT="[Text]"/>
      <dgm:spPr/>
      <dgm:t>
        <a:bodyPr/>
        <a:lstStyle/>
        <a:p>
          <a:r>
            <a:rPr lang="en-US" dirty="0" smtClean="0"/>
            <a:t>ASG</a:t>
          </a:r>
          <a:endParaRPr lang="en-US" dirty="0"/>
        </a:p>
      </dgm:t>
    </dgm:pt>
    <dgm:pt modelId="{23707930-2001-174C-97F7-0F33F651DF38}" type="parTrans" cxnId="{623C2582-A01E-3640-BAF8-12D387CFE587}">
      <dgm:prSet/>
      <dgm:spPr/>
      <dgm:t>
        <a:bodyPr/>
        <a:lstStyle/>
        <a:p>
          <a:endParaRPr lang="en-US"/>
        </a:p>
      </dgm:t>
    </dgm:pt>
    <dgm:pt modelId="{10E6CD9F-3626-064F-B7B6-0B2B07A2E606}" type="sibTrans" cxnId="{623C2582-A01E-3640-BAF8-12D387CFE587}">
      <dgm:prSet/>
      <dgm:spPr/>
      <dgm:t>
        <a:bodyPr/>
        <a:lstStyle/>
        <a:p>
          <a:endParaRPr lang="en-US"/>
        </a:p>
      </dgm:t>
    </dgm:pt>
    <dgm:pt modelId="{859BE976-1FC0-9542-B63E-C1154A247F20}">
      <dgm:prSet phldrT="[Text]"/>
      <dgm:spPr/>
      <dgm:t>
        <a:bodyPr/>
        <a:lstStyle/>
        <a:p>
          <a:r>
            <a:rPr lang="en-US" dirty="0" smtClean="0"/>
            <a:t>ELB</a:t>
          </a:r>
          <a:endParaRPr lang="en-US" dirty="0"/>
        </a:p>
      </dgm:t>
    </dgm:pt>
    <dgm:pt modelId="{360A368D-0FC1-4D4B-9B25-25A1C29FCA63}" type="parTrans" cxnId="{0FC5D106-04D3-4445-AC58-20DE39BA09DB}">
      <dgm:prSet/>
      <dgm:spPr/>
      <dgm:t>
        <a:bodyPr/>
        <a:lstStyle/>
        <a:p>
          <a:endParaRPr lang="en-US"/>
        </a:p>
      </dgm:t>
    </dgm:pt>
    <dgm:pt modelId="{A92BAAAA-81A7-1D43-A6C1-164EC0B8AA78}" type="sibTrans" cxnId="{0FC5D106-04D3-4445-AC58-20DE39BA09DB}">
      <dgm:prSet/>
      <dgm:spPr/>
      <dgm:t>
        <a:bodyPr/>
        <a:lstStyle/>
        <a:p>
          <a:endParaRPr lang="en-US"/>
        </a:p>
      </dgm:t>
    </dgm:pt>
    <dgm:pt modelId="{89CD69FE-264C-7B4E-B5D2-4EC4E686ACF6}" type="pres">
      <dgm:prSet presAssocID="{93283147-3089-F74B-B32B-011A49B384EC}" presName="diagram" presStyleCnt="0">
        <dgm:presLayoutVars>
          <dgm:dir/>
        </dgm:presLayoutVars>
      </dgm:prSet>
      <dgm:spPr/>
      <dgm:t>
        <a:bodyPr/>
        <a:lstStyle/>
        <a:p>
          <a:endParaRPr lang="en-US"/>
        </a:p>
      </dgm:t>
    </dgm:pt>
    <dgm:pt modelId="{9EB2D261-42BD-1C43-8F8E-4F573F28C3DC}" type="pres">
      <dgm:prSet presAssocID="{1D8D87F8-C894-0E4A-B300-D530EED2FF13}" presName="composite" presStyleCnt="0"/>
      <dgm:spPr/>
    </dgm:pt>
    <dgm:pt modelId="{560FEEF2-CF24-6C44-9098-A4D8ED3CFF92}" type="pres">
      <dgm:prSet presAssocID="{1D8D87F8-C894-0E4A-B300-D530EED2FF13}" presName="Image" presStyleLbl="bgShp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5B35E68E-E96C-9D40-8624-E749BD7CD5AF}" type="pres">
      <dgm:prSet presAssocID="{1D8D87F8-C894-0E4A-B300-D530EED2FF13}" presName="Parent" presStyleLbl="node0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D2CAF3-FCF9-0144-8F81-059688788F2F}" type="pres">
      <dgm:prSet presAssocID="{10E6CD9F-3626-064F-B7B6-0B2B07A2E606}" presName="sibTrans" presStyleCnt="0"/>
      <dgm:spPr/>
    </dgm:pt>
    <dgm:pt modelId="{3794B9F6-082B-1047-9184-675E658E7D41}" type="pres">
      <dgm:prSet presAssocID="{859BE976-1FC0-9542-B63E-C1154A247F20}" presName="composite" presStyleCnt="0"/>
      <dgm:spPr/>
    </dgm:pt>
    <dgm:pt modelId="{B429D47B-CE56-E143-AADC-D3F263552751}" type="pres">
      <dgm:prSet presAssocID="{859BE976-1FC0-9542-B63E-C1154A247F20}" presName="Image" presStyleLbl="bgShp" presStyleIdx="1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  <dgm:t>
        <a:bodyPr/>
        <a:lstStyle/>
        <a:p>
          <a:endParaRPr lang="en-US"/>
        </a:p>
      </dgm:t>
    </dgm:pt>
    <dgm:pt modelId="{8A9D8D47-1A7B-3146-868F-284F107CBD5C}" type="pres">
      <dgm:prSet presAssocID="{859BE976-1FC0-9542-B63E-C1154A247F20}" presName="Parent" presStyleLbl="node0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1E7455-4112-B84C-8267-63B29754778A}" type="presOf" srcId="{1D8D87F8-C894-0E4A-B300-D530EED2FF13}" destId="{5B35E68E-E96C-9D40-8624-E749BD7CD5AF}" srcOrd="0" destOrd="0" presId="urn:microsoft.com/office/officeart/2008/layout/BendingPictureCaption"/>
    <dgm:cxn modelId="{0FC5D106-04D3-4445-AC58-20DE39BA09DB}" srcId="{93283147-3089-F74B-B32B-011A49B384EC}" destId="{859BE976-1FC0-9542-B63E-C1154A247F20}" srcOrd="1" destOrd="0" parTransId="{360A368D-0FC1-4D4B-9B25-25A1C29FCA63}" sibTransId="{A92BAAAA-81A7-1D43-A6C1-164EC0B8AA78}"/>
    <dgm:cxn modelId="{2429A482-1121-8C44-B1D6-A77E11628325}" type="presOf" srcId="{93283147-3089-F74B-B32B-011A49B384EC}" destId="{89CD69FE-264C-7B4E-B5D2-4EC4E686ACF6}" srcOrd="0" destOrd="0" presId="urn:microsoft.com/office/officeart/2008/layout/BendingPictureCaption"/>
    <dgm:cxn modelId="{623C2582-A01E-3640-BAF8-12D387CFE587}" srcId="{93283147-3089-F74B-B32B-011A49B384EC}" destId="{1D8D87F8-C894-0E4A-B300-D530EED2FF13}" srcOrd="0" destOrd="0" parTransId="{23707930-2001-174C-97F7-0F33F651DF38}" sibTransId="{10E6CD9F-3626-064F-B7B6-0B2B07A2E606}"/>
    <dgm:cxn modelId="{512AA6BA-64EF-4243-AC48-945662B32251}" type="presOf" srcId="{859BE976-1FC0-9542-B63E-C1154A247F20}" destId="{8A9D8D47-1A7B-3146-868F-284F107CBD5C}" srcOrd="0" destOrd="0" presId="urn:microsoft.com/office/officeart/2008/layout/BendingPictureCaption"/>
    <dgm:cxn modelId="{AB81DD84-300C-D445-91E0-B3F425DDD5A5}" type="presParOf" srcId="{89CD69FE-264C-7B4E-B5D2-4EC4E686ACF6}" destId="{9EB2D261-42BD-1C43-8F8E-4F573F28C3DC}" srcOrd="0" destOrd="0" presId="urn:microsoft.com/office/officeart/2008/layout/BendingPictureCaption"/>
    <dgm:cxn modelId="{F04EEC61-9C97-2945-B40A-6A5110170C5E}" type="presParOf" srcId="{9EB2D261-42BD-1C43-8F8E-4F573F28C3DC}" destId="{560FEEF2-CF24-6C44-9098-A4D8ED3CFF92}" srcOrd="0" destOrd="0" presId="urn:microsoft.com/office/officeart/2008/layout/BendingPictureCaption"/>
    <dgm:cxn modelId="{E8672FB8-87A9-5D4B-8A50-404F27FF3767}" type="presParOf" srcId="{9EB2D261-42BD-1C43-8F8E-4F573F28C3DC}" destId="{5B35E68E-E96C-9D40-8624-E749BD7CD5AF}" srcOrd="1" destOrd="0" presId="urn:microsoft.com/office/officeart/2008/layout/BendingPictureCaption"/>
    <dgm:cxn modelId="{56B174C6-261B-1748-90FE-274866E2E8B3}" type="presParOf" srcId="{89CD69FE-264C-7B4E-B5D2-4EC4E686ACF6}" destId="{C5D2CAF3-FCF9-0144-8F81-059688788F2F}" srcOrd="1" destOrd="0" presId="urn:microsoft.com/office/officeart/2008/layout/BendingPictureCaption"/>
    <dgm:cxn modelId="{CA82E20F-4B0A-844F-A32D-3024ED4034FA}" type="presParOf" srcId="{89CD69FE-264C-7B4E-B5D2-4EC4E686ACF6}" destId="{3794B9F6-082B-1047-9184-675E658E7D41}" srcOrd="2" destOrd="0" presId="urn:microsoft.com/office/officeart/2008/layout/BendingPictureCaption"/>
    <dgm:cxn modelId="{4F51A287-50BC-974E-AA98-C6D2BF3F59F1}" type="presParOf" srcId="{3794B9F6-082B-1047-9184-675E658E7D41}" destId="{B429D47B-CE56-E143-AADC-D3F263552751}" srcOrd="0" destOrd="0" presId="urn:microsoft.com/office/officeart/2008/layout/BendingPictureCaption"/>
    <dgm:cxn modelId="{3D45D9E7-1106-2D47-88E4-334EF660E2A3}" type="presParOf" srcId="{3794B9F6-082B-1047-9184-675E658E7D41}" destId="{8A9D8D47-1A7B-3146-868F-284F107CBD5C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FEEF2-CF24-6C44-9098-A4D8ED3CFF92}">
      <dsp:nvSpPr>
        <dsp:cNvPr id="0" name=""/>
        <dsp:cNvSpPr/>
      </dsp:nvSpPr>
      <dsp:spPr>
        <a:xfrm>
          <a:off x="4187" y="687585"/>
          <a:ext cx="2685471" cy="198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35E68E-E96C-9D40-8624-E749BD7CD5AF}">
      <dsp:nvSpPr>
        <dsp:cNvPr id="0" name=""/>
        <dsp:cNvSpPr/>
      </dsp:nvSpPr>
      <dsp:spPr>
        <a:xfrm>
          <a:off x="546995" y="2312302"/>
          <a:ext cx="2314076" cy="5561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100" kern="1200" dirty="0" smtClean="0"/>
            <a:t>ASG</a:t>
          </a:r>
          <a:endParaRPr lang="en-US" sz="3100" kern="1200" dirty="0"/>
        </a:p>
      </dsp:txBody>
      <dsp:txXfrm>
        <a:off x="546995" y="2312302"/>
        <a:ext cx="2314076" cy="556111"/>
      </dsp:txXfrm>
    </dsp:sp>
    <dsp:sp modelId="{B429D47B-CE56-E143-AADC-D3F263552751}">
      <dsp:nvSpPr>
        <dsp:cNvPr id="0" name=""/>
        <dsp:cNvSpPr/>
      </dsp:nvSpPr>
      <dsp:spPr>
        <a:xfrm>
          <a:off x="3234928" y="687585"/>
          <a:ext cx="2685471" cy="1984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9D8D47-1A7B-3146-868F-284F107CBD5C}">
      <dsp:nvSpPr>
        <dsp:cNvPr id="0" name=""/>
        <dsp:cNvSpPr/>
      </dsp:nvSpPr>
      <dsp:spPr>
        <a:xfrm>
          <a:off x="3777736" y="2312302"/>
          <a:ext cx="2314076" cy="556111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9055" tIns="59055" rIns="59055" bIns="59055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3100" kern="1200" dirty="0" smtClean="0"/>
            <a:t>ELB</a:t>
          </a:r>
          <a:endParaRPr lang="en-US" sz="3100" kern="1200" dirty="0"/>
        </a:p>
      </dsp:txBody>
      <dsp:txXfrm>
        <a:off x="3777736" y="2312302"/>
        <a:ext cx="2314076" cy="5561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FEEF2-CF24-6C44-9098-A4D8ED3CFF92}">
      <dsp:nvSpPr>
        <dsp:cNvPr id="0" name=""/>
        <dsp:cNvSpPr/>
      </dsp:nvSpPr>
      <dsp:spPr>
        <a:xfrm>
          <a:off x="1889" y="572690"/>
          <a:ext cx="1592223" cy="1176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35E68E-E96C-9D40-8624-E749BD7CD5AF}">
      <dsp:nvSpPr>
        <dsp:cNvPr id="0" name=""/>
        <dsp:cNvSpPr/>
      </dsp:nvSpPr>
      <dsp:spPr>
        <a:xfrm>
          <a:off x="323721" y="1535989"/>
          <a:ext cx="1372022" cy="3297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ASG</a:t>
          </a:r>
          <a:endParaRPr lang="en-US" sz="1800" kern="1200" dirty="0"/>
        </a:p>
      </dsp:txBody>
      <dsp:txXfrm>
        <a:off x="323721" y="1535989"/>
        <a:ext cx="1372022" cy="329719"/>
      </dsp:txXfrm>
    </dsp:sp>
    <dsp:sp modelId="{B429D47B-CE56-E143-AADC-D3F263552751}">
      <dsp:nvSpPr>
        <dsp:cNvPr id="0" name=""/>
        <dsp:cNvSpPr/>
      </dsp:nvSpPr>
      <dsp:spPr>
        <a:xfrm>
          <a:off x="1885656" y="572690"/>
          <a:ext cx="1592223" cy="1176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9D8D47-1A7B-3146-868F-284F107CBD5C}">
      <dsp:nvSpPr>
        <dsp:cNvPr id="0" name=""/>
        <dsp:cNvSpPr/>
      </dsp:nvSpPr>
      <dsp:spPr>
        <a:xfrm>
          <a:off x="2207488" y="1535989"/>
          <a:ext cx="1372022" cy="3297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ELB</a:t>
          </a:r>
          <a:endParaRPr lang="en-US" sz="1800" kern="1200" dirty="0"/>
        </a:p>
      </dsp:txBody>
      <dsp:txXfrm>
        <a:off x="2207488" y="1535989"/>
        <a:ext cx="1372022" cy="32971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0FEEF2-CF24-6C44-9098-A4D8ED3CFF92}">
      <dsp:nvSpPr>
        <dsp:cNvPr id="0" name=""/>
        <dsp:cNvSpPr/>
      </dsp:nvSpPr>
      <dsp:spPr>
        <a:xfrm>
          <a:off x="1889" y="572690"/>
          <a:ext cx="1592223" cy="1176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B35E68E-E96C-9D40-8624-E749BD7CD5AF}">
      <dsp:nvSpPr>
        <dsp:cNvPr id="0" name=""/>
        <dsp:cNvSpPr/>
      </dsp:nvSpPr>
      <dsp:spPr>
        <a:xfrm>
          <a:off x="323721" y="1535989"/>
          <a:ext cx="1372022" cy="3297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ASG</a:t>
          </a:r>
          <a:endParaRPr lang="en-US" sz="1800" kern="1200" dirty="0"/>
        </a:p>
      </dsp:txBody>
      <dsp:txXfrm>
        <a:off x="323721" y="1535989"/>
        <a:ext cx="1372022" cy="329719"/>
      </dsp:txXfrm>
    </dsp:sp>
    <dsp:sp modelId="{B429D47B-CE56-E143-AADC-D3F263552751}">
      <dsp:nvSpPr>
        <dsp:cNvPr id="0" name=""/>
        <dsp:cNvSpPr/>
      </dsp:nvSpPr>
      <dsp:spPr>
        <a:xfrm>
          <a:off x="1885656" y="572690"/>
          <a:ext cx="1592223" cy="117664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A9D8D47-1A7B-3146-868F-284F107CBD5C}">
      <dsp:nvSpPr>
        <dsp:cNvPr id="0" name=""/>
        <dsp:cNvSpPr/>
      </dsp:nvSpPr>
      <dsp:spPr>
        <a:xfrm>
          <a:off x="2207488" y="1535989"/>
          <a:ext cx="1372022" cy="32971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8000"/>
                <a:lumMod val="114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0000"/>
                <a:lumMod val="8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4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5000"/>
            </a:spcAft>
          </a:pPr>
          <a:r>
            <a:rPr lang="en-US" sz="1800" kern="1200" dirty="0" smtClean="0"/>
            <a:t>ELB</a:t>
          </a:r>
          <a:endParaRPr lang="en-US" sz="1800" kern="1200" dirty="0"/>
        </a:p>
      </dsp:txBody>
      <dsp:txXfrm>
        <a:off x="2207488" y="1535989"/>
        <a:ext cx="1372022" cy="3297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/>
            </a:lvl1pPr>
          </a:lstStyle>
          <a:p>
            <a:pPr>
              <a:defRPr/>
            </a:pPr>
            <a:fld id="{DF3E4026-F0F2-4C09-B7CF-8EFA2CD85CC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54325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6517AA-C759-4937-9637-92A8F8FAB7C5}" type="slidenum">
              <a:rPr lang="en-US" smtClean="0"/>
              <a:pPr/>
              <a:t>2</a:t>
            </a:fld>
            <a:endParaRPr lang="en-US" dirty="0" smtClean="0"/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105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8816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20570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3E4026-F0F2-4C09-B7CF-8EFA2CD85CC6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475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442" y="1447801"/>
            <a:ext cx="662096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442" y="4777380"/>
            <a:ext cx="662096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1" descr="C1_Core_G_RGB_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063" y="588963"/>
            <a:ext cx="3784600" cy="131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22293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4800587"/>
            <a:ext cx="66209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442" y="685800"/>
            <a:ext cx="662096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3" y="5367325"/>
            <a:ext cx="662096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7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2" y="1447800"/>
            <a:ext cx="6620968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3657600"/>
            <a:ext cx="6620968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6265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409" y="1447800"/>
            <a:ext cx="6001049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448177" y="3771174"/>
            <a:ext cx="546115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2" y="4350657"/>
            <a:ext cx="6620968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73897" y="971253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999690" y="2613787"/>
            <a:ext cx="60159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35657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3124201"/>
            <a:ext cx="662096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042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834" y="1981200"/>
            <a:ext cx="22107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475" y="2667000"/>
            <a:ext cx="219608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3504" y="1981200"/>
            <a:ext cx="220275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5586" y="2667000"/>
            <a:ext cx="2210671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1981200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4917" y="2667000"/>
            <a:ext cx="2199658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31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475" y="4250949"/>
            <a:ext cx="22056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475" y="2209800"/>
            <a:ext cx="220561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475" y="4827212"/>
            <a:ext cx="220561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792" y="4250949"/>
            <a:ext cx="21984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791" y="2209800"/>
            <a:ext cx="2198466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776" y="4827211"/>
            <a:ext cx="2201378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4917" y="4250949"/>
            <a:ext cx="219965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4916" y="2209800"/>
            <a:ext cx="2199658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4824" y="4827209"/>
            <a:ext cx="2202571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2795334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5223030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683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064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9782" y="430214"/>
            <a:ext cx="1314793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475" y="773205"/>
            <a:ext cx="5568812" cy="548313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49614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21" descr="C1_Core_G_RGB_R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16063" y="588963"/>
            <a:ext cx="3784600" cy="1316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6118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10118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4243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0117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6964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62223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10984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7037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3349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298115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98424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87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3" y="2861734"/>
            <a:ext cx="662096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442" y="4777381"/>
            <a:ext cx="662096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60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700" y="2060576"/>
            <a:ext cx="3298113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1975" y="2056093"/>
            <a:ext cx="3298115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9758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1905000"/>
            <a:ext cx="329811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700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1976" y="1905000"/>
            <a:ext cx="3298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1976" y="2514600"/>
            <a:ext cx="3298113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1550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679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463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441" y="1447800"/>
            <a:ext cx="2551462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9397" y="1447800"/>
            <a:ext cx="3898013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129281"/>
            <a:ext cx="25514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03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656" y="1854192"/>
            <a:ext cx="3820674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3517" y="1143000"/>
            <a:ext cx="2400925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441" y="3657600"/>
            <a:ext cx="3814728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11/17/16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48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9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9.xml"/><Relationship Id="rId2" Type="http://schemas.openxmlformats.org/officeDocument/2006/relationships/slideLayout" Target="../slideLayouts/slideLayout20.xml"/><Relationship Id="rId3" Type="http://schemas.openxmlformats.org/officeDocument/2006/relationships/slideLayout" Target="../slideLayouts/slideLayout21.xml"/><Relationship Id="rId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5.xml"/><Relationship Id="rId8" Type="http://schemas.openxmlformats.org/officeDocument/2006/relationships/slideLayout" Target="../slideLayouts/slideLayout26.xml"/><Relationship Id="rId9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/>
          <p:cNvSpPr/>
          <p:nvPr/>
        </p:nvSpPr>
        <p:spPr>
          <a:xfrm>
            <a:off x="629943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Oval 22"/>
          <p:cNvSpPr/>
          <p:nvPr/>
        </p:nvSpPr>
        <p:spPr>
          <a:xfrm>
            <a:off x="5689832" y="-457200"/>
            <a:ext cx="1600200" cy="1600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4000"/>
                </a:schemeClr>
              </a:gs>
              <a:gs pos="73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Oval 23"/>
          <p:cNvSpPr/>
          <p:nvPr/>
        </p:nvSpPr>
        <p:spPr>
          <a:xfrm>
            <a:off x="6299432" y="6096000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9000"/>
                </a:schemeClr>
              </a:gs>
              <a:gs pos="66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Oval 19"/>
          <p:cNvSpPr/>
          <p:nvPr/>
        </p:nvSpPr>
        <p:spPr>
          <a:xfrm>
            <a:off x="-1539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11000"/>
                </a:schemeClr>
              </a:gs>
              <a:gs pos="75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Oval 20"/>
          <p:cNvSpPr/>
          <p:nvPr/>
        </p:nvSpPr>
        <p:spPr>
          <a:xfrm>
            <a:off x="-839788" y="2895600"/>
            <a:ext cx="2362200" cy="23622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8000"/>
                </a:schemeClr>
              </a:gs>
              <a:gs pos="72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8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18"/>
          <p:cNvSpPr/>
          <p:nvPr/>
        </p:nvSpPr>
        <p:spPr>
          <a:xfrm>
            <a:off x="7745644" y="0"/>
            <a:ext cx="685800" cy="109945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700" y="2052925"/>
            <a:ext cx="6711654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494989" y="1828771"/>
            <a:ext cx="990599" cy="22865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233335" y="3263371"/>
            <a:ext cx="3859795" cy="2286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7766431" y="295736"/>
            <a:ext cx="628813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1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0122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46" r:id="rId1"/>
    <p:sldLayoutId id="2147483947" r:id="rId2"/>
    <p:sldLayoutId id="2147483948" r:id="rId3"/>
    <p:sldLayoutId id="2147483949" r:id="rId4"/>
    <p:sldLayoutId id="2147483950" r:id="rId5"/>
    <p:sldLayoutId id="2147483951" r:id="rId6"/>
    <p:sldLayoutId id="2147483952" r:id="rId7"/>
    <p:sldLayoutId id="2147483953" r:id="rId8"/>
    <p:sldLayoutId id="2147483954" r:id="rId9"/>
    <p:sldLayoutId id="2147483955" r:id="rId10"/>
    <p:sldLayoutId id="2147483956" r:id="rId11"/>
    <p:sldLayoutId id="2147483957" r:id="rId12"/>
    <p:sldLayoutId id="2147483958" r:id="rId13"/>
    <p:sldLayoutId id="2147483959" r:id="rId14"/>
    <p:sldLayoutId id="2147483960" r:id="rId15"/>
    <p:sldLayoutId id="2147483961" r:id="rId16"/>
    <p:sldLayoutId id="2147483962" r:id="rId17"/>
    <p:sldLayoutId id="2147483662" r:id="rId18"/>
  </p:sldLayoutIdLst>
  <p:txStyles>
    <p:titleStyle>
      <a:lvl1pPr algn="l" defTabSz="457207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6" indent="-342906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62" indent="-285755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20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2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3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42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49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57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64" indent="-228604" algn="l" defTabSz="457207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7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15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22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3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38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46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53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61" algn="l" defTabSz="45720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11/17/16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4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4" r:id="rId1"/>
    <p:sldLayoutId id="2147483965" r:id="rId2"/>
    <p:sldLayoutId id="2147483966" r:id="rId3"/>
    <p:sldLayoutId id="2147483967" r:id="rId4"/>
    <p:sldLayoutId id="2147483968" r:id="rId5"/>
    <p:sldLayoutId id="2147483969" r:id="rId6"/>
    <p:sldLayoutId id="2147483970" r:id="rId7"/>
    <p:sldLayoutId id="2147483971" r:id="rId8"/>
    <p:sldLayoutId id="2147483972" r:id="rId9"/>
    <p:sldLayoutId id="2147483973" r:id="rId10"/>
    <p:sldLayoutId id="2147483974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raw.githubusercontent.com/dironman/continuousdeployment-meetup/master/mortagage_loan_config.json" TargetMode="External"/><Relationship Id="rId4" Type="http://schemas.openxmlformats.org/officeDocument/2006/relationships/hyperlink" Target="https://www.linkedin.com/in/aboutmahesh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ironman/continuousdeployment-meetup.gi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7" Type="http://schemas.openxmlformats.org/officeDocument/2006/relationships/diagramData" Target="../diagrams/data3.xml"/><Relationship Id="rId8" Type="http://schemas.openxmlformats.org/officeDocument/2006/relationships/diagramLayout" Target="../diagrams/layout3.xml"/><Relationship Id="rId9" Type="http://schemas.openxmlformats.org/officeDocument/2006/relationships/diagramQuickStyle" Target="../diagrams/quickStyle3.xml"/><Relationship Id="rId10" Type="http://schemas.openxmlformats.org/officeDocument/2006/relationships/diagramColors" Target="../diagrams/colors3.xml"/><Relationship Id="rId11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981200"/>
            <a:ext cx="7650376" cy="762000"/>
          </a:xfrm>
        </p:spPr>
        <p:txBody>
          <a:bodyPr/>
          <a:lstStyle/>
          <a:p>
            <a:pPr algn="ctr"/>
            <a:r>
              <a:rPr lang="en-US" dirty="0" smtClean="0"/>
              <a:t>Continuous Deployment tool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7700" y="2971800"/>
            <a:ext cx="7325700" cy="1447800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 smtClean="0">
                <a:solidFill>
                  <a:srgbClr val="FF0000"/>
                </a:solidFill>
              </a:rPr>
              <a:t>Mahesh Veerabathiran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AWS Certified Developer Associate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200" dirty="0" smtClean="0"/>
              <a:t>AWS Certified Sysops Administrator Associate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70819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2638" y="1371601"/>
            <a:ext cx="7955561" cy="9906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Realized the </a:t>
            </a:r>
            <a:r>
              <a:rPr lang="en-US" dirty="0"/>
              <a:t>need to automate our releases and looked for a solution to leverage automation solution using Chef and CFT’s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700" y="2323411"/>
            <a:ext cx="7010400" cy="415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760" y="103627"/>
            <a:ext cx="7055380" cy="823473"/>
          </a:xfrm>
        </p:spPr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5497" y="1066800"/>
            <a:ext cx="8686800" cy="1200033"/>
          </a:xfrm>
        </p:spPr>
        <p:txBody>
          <a:bodyPr/>
          <a:lstStyle/>
          <a:p>
            <a:r>
              <a:rPr lang="en-US" dirty="0" smtClean="0"/>
              <a:t>All </a:t>
            </a:r>
            <a:r>
              <a:rPr lang="en-US" dirty="0"/>
              <a:t>the available automation tools are based on Terraform, Docker </a:t>
            </a:r>
            <a:r>
              <a:rPr lang="en-US" dirty="0" smtClean="0"/>
              <a:t>etc</a:t>
            </a:r>
            <a:r>
              <a:rPr lang="en-US" dirty="0"/>
              <a:t>. </a:t>
            </a:r>
            <a:r>
              <a:rPr lang="en-US" dirty="0" smtClean="0"/>
              <a:t>As our deadlines are narrow, could </a:t>
            </a:r>
            <a:r>
              <a:rPr lang="en-US" dirty="0"/>
              <a:t>not spend time in new </a:t>
            </a:r>
            <a:r>
              <a:rPr lang="en-US" dirty="0" smtClean="0"/>
              <a:t>tools.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647205" y="1991380"/>
            <a:ext cx="20633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Expectation</a:t>
            </a:r>
            <a:endParaRPr lang="en-US" sz="28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4191000" y="4090398"/>
            <a:ext cx="60736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vs</a:t>
            </a:r>
            <a:endParaRPr lang="en-US" sz="2800" b="0" cap="none" spc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881037" y="4505980"/>
            <a:ext cx="128432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b="0" cap="none" spc="0" dirty="0" smtClean="0">
                <a:ln w="0"/>
                <a:solidFill>
                  <a:srgbClr val="D03B46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Reality</a:t>
            </a:r>
            <a:endParaRPr lang="en-US" sz="2800" b="0" cap="none" spc="0" dirty="0">
              <a:ln w="0"/>
              <a:solidFill>
                <a:srgbClr val="D03B46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5121506"/>
            <a:ext cx="1731053" cy="129829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8450" y="5233975"/>
            <a:ext cx="1274836" cy="107335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842218"/>
            <a:ext cx="1863382" cy="1863382"/>
          </a:xfrm>
          <a:prstGeom prst="rect">
            <a:avLst/>
          </a:prstGeom>
        </p:spPr>
      </p:pic>
      <p:sp>
        <p:nvSpPr>
          <p:cNvPr id="21" name="Double Bracket 20"/>
          <p:cNvSpPr/>
          <p:nvPr/>
        </p:nvSpPr>
        <p:spPr bwMode="auto">
          <a:xfrm>
            <a:off x="762000" y="5032028"/>
            <a:ext cx="7543800" cy="1387768"/>
          </a:xfrm>
          <a:prstGeom prst="bracketPair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2872" y="5435721"/>
            <a:ext cx="668528" cy="6685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5431316"/>
            <a:ext cx="668914" cy="66891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990600" y="2327618"/>
            <a:ext cx="7086600" cy="1612900"/>
            <a:chOff x="990600" y="2248587"/>
            <a:chExt cx="7086600" cy="161290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47800" y="2557180"/>
              <a:ext cx="1245921" cy="1224315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2477187"/>
              <a:ext cx="1384300" cy="1384300"/>
            </a:xfrm>
            <a:prstGeom prst="rect">
              <a:avLst/>
            </a:prstGeom>
          </p:spPr>
        </p:pic>
        <p:sp>
          <p:nvSpPr>
            <p:cNvPr id="22" name="Double Bracket 21"/>
            <p:cNvSpPr/>
            <p:nvPr/>
          </p:nvSpPr>
          <p:spPr bwMode="auto">
            <a:xfrm>
              <a:off x="990600" y="2248587"/>
              <a:ext cx="7086600" cy="1612900"/>
            </a:xfrm>
            <a:prstGeom prst="bracketPai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9505" y="2707740"/>
              <a:ext cx="694594" cy="694594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17636" y="2707740"/>
              <a:ext cx="685800" cy="685800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38987" y="2402940"/>
              <a:ext cx="1295400" cy="1295400"/>
            </a:xfrm>
            <a:prstGeom prst="rect">
              <a:avLst/>
            </a:prstGeom>
          </p:spPr>
        </p:pic>
      </p:grpSp>
      <p:sp>
        <p:nvSpPr>
          <p:cNvPr id="4" name="TextBox 3"/>
          <p:cNvSpPr txBox="1"/>
          <p:nvPr/>
        </p:nvSpPr>
        <p:spPr>
          <a:xfrm>
            <a:off x="6638813" y="3733800"/>
            <a:ext cx="1133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EC2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447800" y="6020628"/>
            <a:ext cx="12188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Terraform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898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400"/>
            <a:ext cx="85344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Hence </a:t>
            </a:r>
            <a:r>
              <a:rPr lang="en-US" dirty="0"/>
              <a:t>started coding simple script for automation </a:t>
            </a:r>
            <a:r>
              <a:rPr lang="en-US" dirty="0" smtClean="0"/>
              <a:t>and it </a:t>
            </a:r>
            <a:r>
              <a:rPr lang="en-US" dirty="0"/>
              <a:t>became Continuous deployment tool in </a:t>
            </a:r>
            <a:r>
              <a:rPr lang="en-US" dirty="0" smtClean="0"/>
              <a:t>a week </a:t>
            </a:r>
            <a:r>
              <a:rPr lang="en-US" dirty="0"/>
              <a:t>time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2273036"/>
            <a:ext cx="5295900" cy="3975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05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152400"/>
            <a:ext cx="7055380" cy="685800"/>
          </a:xfrm>
        </p:spPr>
        <p:txBody>
          <a:bodyPr/>
          <a:lstStyle/>
          <a:p>
            <a:r>
              <a:rPr lang="en-US" dirty="0" smtClean="0"/>
              <a:t>High level flow diagram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90600"/>
            <a:ext cx="8077200" cy="579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373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04800"/>
            <a:ext cx="7055380" cy="766482"/>
          </a:xfrm>
        </p:spPr>
        <p:txBody>
          <a:bodyPr/>
          <a:lstStyle/>
          <a:p>
            <a:r>
              <a:rPr lang="en-US" dirty="0" smtClean="0"/>
              <a:t>Config. file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92618"/>
            <a:ext cx="5105400" cy="5637050"/>
          </a:xfrm>
        </p:spPr>
      </p:pic>
    </p:spTree>
    <p:extLst>
      <p:ext uri="{BB962C8B-B14F-4D97-AF65-F5344CB8AC3E}">
        <p14:creationId xmlns:p14="http://schemas.microsoft.com/office/powerpoint/2010/main" val="212403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648197"/>
            <a:ext cx="7524750" cy="533403"/>
          </a:xfrm>
        </p:spPr>
        <p:txBody>
          <a:bodyPr>
            <a:normAutofit/>
          </a:bodyPr>
          <a:lstStyle/>
          <a:p>
            <a:r>
              <a:rPr lang="en-US" b="0" dirty="0" smtClean="0"/>
              <a:t>All Cloudformation parameters are config. file driven</a:t>
            </a:r>
          </a:p>
          <a:p>
            <a:endParaRPr lang="en-US" b="0" dirty="0"/>
          </a:p>
          <a:p>
            <a:endParaRPr lang="en-US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384300"/>
            <a:ext cx="7886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09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8600"/>
            <a:ext cx="7055380" cy="791882"/>
          </a:xfrm>
        </p:spPr>
        <p:txBody>
          <a:bodyPr/>
          <a:lstStyle/>
          <a:p>
            <a:r>
              <a:rPr lang="en-US" dirty="0"/>
              <a:t>Significant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37" y="1020482"/>
            <a:ext cx="7962900" cy="2717800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037" y="3886200"/>
            <a:ext cx="7135163" cy="2890058"/>
          </a:xfrm>
        </p:spPr>
      </p:pic>
      <p:sp>
        <p:nvSpPr>
          <p:cNvPr id="7" name="Rounded Rectangle 6"/>
          <p:cNvSpPr/>
          <p:nvPr/>
        </p:nvSpPr>
        <p:spPr>
          <a:xfrm>
            <a:off x="4975760" y="4114800"/>
            <a:ext cx="272044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Artifact info. hardcoded in Chef Env.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359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90282"/>
          </a:xfrm>
        </p:spPr>
        <p:txBody>
          <a:bodyPr/>
          <a:lstStyle/>
          <a:p>
            <a:r>
              <a:rPr lang="en-US" smtClean="0"/>
              <a:t>Significant Features</a:t>
            </a:r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609600" y="4419600"/>
            <a:ext cx="7943850" cy="2057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6" indent="-342906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62" indent="-285755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20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2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3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14642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49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57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64" indent="-228604" algn="l" defTabSz="457207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fontAlgn="auto"/>
            <a:r>
              <a:rPr lang="en-US" smtClean="0"/>
              <a:t>API artifacts (*.war, *.jar) version are not hardcoded in CHEF.</a:t>
            </a:r>
          </a:p>
          <a:p>
            <a:pPr fontAlgn="auto"/>
            <a:r>
              <a:rPr lang="en-US" smtClean="0"/>
              <a:t>Calls Nexus API to get latest artifact version &amp; store artifacts info. in S3.</a:t>
            </a:r>
          </a:p>
          <a:p>
            <a:pPr fontAlgn="auto"/>
            <a:r>
              <a:rPr lang="en-US" smtClean="0"/>
              <a:t>During Instance bootstrapping, pull down artifact info. from S3 and deploy the artifacts using custom cookbooks.</a:t>
            </a:r>
          </a:p>
          <a:p>
            <a:pPr fontAlgn="auto"/>
            <a:r>
              <a:rPr lang="en-US" smtClean="0"/>
              <a:t>Therefore, it eliminates the need for maintaining chef artifacts one for blue and other for green.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40" y="1524000"/>
            <a:ext cx="7401460" cy="2458660"/>
          </a:xfrm>
        </p:spPr>
      </p:pic>
      <p:sp>
        <p:nvSpPr>
          <p:cNvPr id="10" name="Rounded Rectangle 9"/>
          <p:cNvSpPr/>
          <p:nvPr/>
        </p:nvSpPr>
        <p:spPr>
          <a:xfrm>
            <a:off x="6324600" y="1828800"/>
            <a:ext cx="1676400" cy="60960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Now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237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7055380" cy="685800"/>
          </a:xfrm>
        </p:spPr>
        <p:txBody>
          <a:bodyPr/>
          <a:lstStyle/>
          <a:p>
            <a:r>
              <a:rPr lang="en-US" dirty="0" smtClean="0"/>
              <a:t>Significant 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4114801"/>
            <a:ext cx="7886700" cy="2590799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Once the stack (blue/green) is created, the DNS recordset to create/update R53 is prepared and stored in S3.</a:t>
            </a:r>
          </a:p>
          <a:p>
            <a:r>
              <a:rPr lang="en-US" b="0" dirty="0" smtClean="0"/>
              <a:t>Configure cloud watch to monitor ELB instance health and triggers SNS when at least one of the instance becomes healthy</a:t>
            </a:r>
          </a:p>
          <a:p>
            <a:r>
              <a:rPr lang="en-US" b="0" dirty="0" smtClean="0"/>
              <a:t>One could write lambda which subscribes SNS event. When triggered, pull R53 update info. </a:t>
            </a:r>
            <a:r>
              <a:rPr lang="en-US" b="0" dirty="0"/>
              <a:t>f</a:t>
            </a:r>
            <a:r>
              <a:rPr lang="en-US" b="0" dirty="0" smtClean="0"/>
              <a:t>rom S3 and update R53 DNS recordset to route traffic to new stack.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1231900"/>
            <a:ext cx="78867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8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228600"/>
            <a:ext cx="7055380" cy="766482"/>
          </a:xfrm>
        </p:spPr>
        <p:txBody>
          <a:bodyPr/>
          <a:lstStyle/>
          <a:p>
            <a:r>
              <a:rPr lang="en-US" dirty="0"/>
              <a:t>Significant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295399"/>
            <a:ext cx="8534400" cy="1828801"/>
          </a:xfrm>
        </p:spPr>
        <p:txBody>
          <a:bodyPr/>
          <a:lstStyle/>
          <a:p>
            <a:r>
              <a:rPr lang="en-US" b="0" dirty="0" smtClean="0"/>
              <a:t>One could also trigger R53 update manually when application traffic is low using automation job.</a:t>
            </a:r>
          </a:p>
          <a:p>
            <a:r>
              <a:rPr lang="en-US" b="0" dirty="0" smtClean="0"/>
              <a:t>Sample R53 update JSON file.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743200"/>
            <a:ext cx="6320347" cy="3665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3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Agenda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827700" y="1524000"/>
            <a:ext cx="7173300" cy="4195481"/>
          </a:xfrm>
        </p:spPr>
        <p:txBody>
          <a:bodyPr>
            <a:noAutofit/>
          </a:bodyPr>
          <a:lstStyle/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Stages of Transformation</a:t>
            </a:r>
            <a:endParaRPr lang="en-US" sz="2400" dirty="0"/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High level design overview</a:t>
            </a:r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Significant features</a:t>
            </a:r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Big picture - CICD Pipeline</a:t>
            </a:r>
            <a:endParaRPr lang="en-US" sz="2400" dirty="0"/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Prerequisites</a:t>
            </a:r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Demo</a:t>
            </a:r>
            <a:endParaRPr lang="en-US" sz="2400" dirty="0"/>
          </a:p>
          <a:p>
            <a:pPr>
              <a:lnSpc>
                <a:spcPct val="200000"/>
              </a:lnSpc>
              <a:spcBef>
                <a:spcPts val="0"/>
              </a:spcBef>
              <a:tabLst>
                <a:tab pos="6865938" algn="l"/>
              </a:tabLst>
            </a:pPr>
            <a:r>
              <a:rPr lang="en-US" sz="2400" dirty="0" smtClean="0"/>
              <a:t>Tool information</a:t>
            </a:r>
            <a:r>
              <a:rPr lang="en-US" sz="2400" dirty="0"/>
              <a:t>	</a:t>
            </a:r>
            <a:r>
              <a:rPr lang="en-US" sz="2400" dirty="0" smtClean="0"/>
              <a:t>	</a:t>
            </a:r>
          </a:p>
        </p:txBody>
      </p:sp>
      <p:sp>
        <p:nvSpPr>
          <p:cNvPr id="37892" name="Rectangle 5"/>
          <p:cNvSpPr>
            <a:spLocks noChangeArrowheads="1"/>
          </p:cNvSpPr>
          <p:nvPr/>
        </p:nvSpPr>
        <p:spPr bwMode="auto">
          <a:xfrm>
            <a:off x="337650" y="1752600"/>
            <a:ext cx="8153400" cy="6096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anchor="ctr"/>
          <a:lstStyle/>
          <a:p>
            <a:pPr algn="ctr">
              <a:lnSpc>
                <a:spcPct val="120000"/>
              </a:lnSpc>
              <a:spcBef>
                <a:spcPct val="20000"/>
              </a:spcBef>
            </a:pPr>
            <a:endParaRPr lang="en-US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Significant features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371600"/>
            <a:ext cx="78867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569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Big Picture - CICD Pipeline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088" y="1676400"/>
            <a:ext cx="7529576" cy="4463547"/>
          </a:xfrm>
        </p:spPr>
      </p:pic>
    </p:spTree>
    <p:extLst>
      <p:ext uri="{BB962C8B-B14F-4D97-AF65-F5344CB8AC3E}">
        <p14:creationId xmlns:p14="http://schemas.microsoft.com/office/powerpoint/2010/main" val="2098809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Prerequisites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6711654" cy="4195481"/>
          </a:xfrm>
        </p:spPr>
        <p:txBody>
          <a:bodyPr>
            <a:normAutofit lnSpcReduction="10000"/>
          </a:bodyPr>
          <a:lstStyle/>
          <a:p>
            <a:r>
              <a:rPr lang="en-US" b="0" dirty="0" smtClean="0"/>
              <a:t>S3 bucket should be setup for staging temporary information</a:t>
            </a:r>
          </a:p>
          <a:p>
            <a:r>
              <a:rPr lang="en-US" b="0" dirty="0" smtClean="0"/>
              <a:t>AWS System account &amp; Access keys. </a:t>
            </a:r>
          </a:p>
          <a:p>
            <a:r>
              <a:rPr lang="en-US" b="0" dirty="0" smtClean="0"/>
              <a:t>System account should have read/write </a:t>
            </a:r>
            <a:r>
              <a:rPr lang="en-US" b="0" dirty="0"/>
              <a:t>permissions to </a:t>
            </a:r>
            <a:r>
              <a:rPr lang="en-US" b="0" dirty="0" smtClean="0"/>
              <a:t>your S3 bucket.</a:t>
            </a:r>
          </a:p>
          <a:p>
            <a:r>
              <a:rPr lang="en-US" b="0" dirty="0" smtClean="0"/>
              <a:t>System account should also have following IAM policies enabled</a:t>
            </a:r>
          </a:p>
          <a:p>
            <a:pPr lvl="1"/>
            <a:r>
              <a:rPr lang="en-US" dirty="0"/>
              <a:t>i</a:t>
            </a:r>
            <a:r>
              <a:rPr lang="en-US" dirty="0" smtClean="0"/>
              <a:t>am:PassRole</a:t>
            </a:r>
          </a:p>
          <a:p>
            <a:pPr lvl="1"/>
            <a:r>
              <a:rPr lang="en-US" dirty="0" smtClean="0"/>
              <a:t>route53:ListResourceRecordSets</a:t>
            </a:r>
          </a:p>
          <a:p>
            <a:pPr lvl="1"/>
            <a:r>
              <a:rPr lang="en-US" dirty="0" smtClean="0"/>
              <a:t>route53:ChangeResourceRecordSets</a:t>
            </a:r>
          </a:p>
          <a:p>
            <a:r>
              <a:rPr lang="en-US" b="0" dirty="0" smtClean="0"/>
              <a:t>Need IAM role to access your S3 bucket from EC2</a:t>
            </a:r>
          </a:p>
        </p:txBody>
      </p:sp>
    </p:spTree>
    <p:extLst>
      <p:ext uri="{BB962C8B-B14F-4D97-AF65-F5344CB8AC3E}">
        <p14:creationId xmlns:p14="http://schemas.microsoft.com/office/powerpoint/2010/main" val="475589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820" y="2586318"/>
            <a:ext cx="7055380" cy="842682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6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1820" y="2586318"/>
            <a:ext cx="7055380" cy="842682"/>
          </a:xfrm>
        </p:spPr>
        <p:txBody>
          <a:bodyPr/>
          <a:lstStyle/>
          <a:p>
            <a:pPr algn="ctr"/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719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Tool information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GitHub repo</a:t>
            </a:r>
          </a:p>
          <a:p>
            <a:pPr lvl="1"/>
            <a:r>
              <a:rPr lang="en-US" dirty="0" smtClean="0"/>
              <a:t>Deck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github.com/dironman/continuousdeployment-meetup.git</a:t>
            </a:r>
            <a:endParaRPr lang="en-US" dirty="0" smtClean="0"/>
          </a:p>
          <a:p>
            <a:pPr lvl="1"/>
            <a:r>
              <a:rPr lang="en-US" dirty="0" smtClean="0"/>
              <a:t>Sample config: </a:t>
            </a:r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raw.githubusercontent.com/dironman/continuousdeployment-meetup/master/mortagage_loan_config.json</a:t>
            </a:r>
            <a:endParaRPr lang="en-US" dirty="0"/>
          </a:p>
          <a:p>
            <a:r>
              <a:rPr lang="en-US" dirty="0" smtClean="0"/>
              <a:t>Contact me</a:t>
            </a:r>
          </a:p>
          <a:p>
            <a:pPr lvl="1"/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www.linkedin.com/in/aboutmahesh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308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48661"/>
          </a:xfrm>
        </p:spPr>
        <p:txBody>
          <a:bodyPr/>
          <a:lstStyle/>
          <a:p>
            <a:r>
              <a:rPr lang="en-US" dirty="0"/>
              <a:t>Stages of </a:t>
            </a:r>
            <a:r>
              <a:rPr lang="en-US" dirty="0" smtClean="0"/>
              <a:t>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620801"/>
            <a:ext cx="6711654" cy="720591"/>
          </a:xfrm>
        </p:spPr>
        <p:txBody>
          <a:bodyPr/>
          <a:lstStyle/>
          <a:p>
            <a:r>
              <a:rPr lang="en-US" dirty="0" smtClean="0"/>
              <a:t>Developing API </a:t>
            </a:r>
            <a:r>
              <a:rPr lang="en-US" dirty="0"/>
              <a:t>and </a:t>
            </a:r>
            <a:r>
              <a:rPr lang="en-US" dirty="0" smtClean="0"/>
              <a:t>deploy </a:t>
            </a:r>
            <a:r>
              <a:rPr lang="en-US" dirty="0"/>
              <a:t>services majorly using CFT and </a:t>
            </a:r>
            <a:r>
              <a:rPr lang="en-US" dirty="0" smtClean="0"/>
              <a:t>Chef since couple of years ago.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 bwMode="auto">
          <a:xfrm>
            <a:off x="4343400" y="4572000"/>
            <a:ext cx="457200" cy="6858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84710" y="2438400"/>
            <a:ext cx="7973490" cy="5105400"/>
            <a:chOff x="484710" y="2438400"/>
            <a:chExt cx="7973490" cy="51054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0660" y="2779542"/>
              <a:ext cx="1435100" cy="14351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0860" y="2863850"/>
              <a:ext cx="1193800" cy="1193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9759" y="2953985"/>
              <a:ext cx="1245921" cy="1224315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05680" y="2863850"/>
              <a:ext cx="1193800" cy="1193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00" y="2743200"/>
              <a:ext cx="1384300" cy="138430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71800" y="4363520"/>
              <a:ext cx="3180280" cy="3180280"/>
            </a:xfrm>
            <a:prstGeom prst="rect">
              <a:avLst/>
            </a:prstGeom>
          </p:spPr>
        </p:pic>
        <p:sp>
          <p:nvSpPr>
            <p:cNvPr id="16" name="Double Brace 15"/>
            <p:cNvSpPr/>
            <p:nvPr/>
          </p:nvSpPr>
          <p:spPr bwMode="auto">
            <a:xfrm>
              <a:off x="484710" y="2438400"/>
              <a:ext cx="7973490" cy="2209800"/>
            </a:xfrm>
            <a:prstGeom prst="bracePair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56745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Stages of Transformation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8436" y="1447800"/>
            <a:ext cx="7020164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Our initial pipeline uses following tools</a:t>
            </a:r>
          </a:p>
          <a:p>
            <a:pPr lvl="1"/>
            <a:r>
              <a:rPr lang="en-US" dirty="0" smtClean="0"/>
              <a:t>Git – Used for Version controlling.</a:t>
            </a:r>
          </a:p>
          <a:p>
            <a:pPr lvl="1"/>
            <a:r>
              <a:rPr lang="en-US" dirty="0" smtClean="0"/>
              <a:t>Jenkins – Runs code quality check and prepare artifacts for deployment</a:t>
            </a:r>
          </a:p>
          <a:p>
            <a:pPr lvl="2"/>
            <a:r>
              <a:rPr lang="en-US" dirty="0" smtClean="0"/>
              <a:t>Uses </a:t>
            </a:r>
            <a:r>
              <a:rPr lang="en-US" b="1" dirty="0" smtClean="0"/>
              <a:t>Sonar</a:t>
            </a:r>
            <a:r>
              <a:rPr lang="en-US" dirty="0" smtClean="0"/>
              <a:t> for code quality validation.</a:t>
            </a:r>
          </a:p>
          <a:p>
            <a:pPr lvl="2"/>
            <a:r>
              <a:rPr lang="en-US" dirty="0" smtClean="0"/>
              <a:t>Stores artifact in to </a:t>
            </a:r>
            <a:r>
              <a:rPr lang="en-US" b="1" dirty="0" smtClean="0"/>
              <a:t>Nexus.</a:t>
            </a:r>
          </a:p>
          <a:p>
            <a:pPr lvl="1"/>
            <a:r>
              <a:rPr lang="en-US" dirty="0" smtClean="0"/>
              <a:t>Provision cloud infrastructure using </a:t>
            </a:r>
            <a:r>
              <a:rPr lang="en-US" b="1" dirty="0" smtClean="0"/>
              <a:t>Cloudformation.</a:t>
            </a:r>
          </a:p>
          <a:p>
            <a:pPr lvl="1"/>
            <a:r>
              <a:rPr lang="en-US" dirty="0" smtClean="0"/>
              <a:t>Infrastructure configuration is handled by </a:t>
            </a:r>
            <a:r>
              <a:rPr lang="en-US" b="1" dirty="0" smtClean="0"/>
              <a:t>Chef.</a:t>
            </a:r>
          </a:p>
          <a:p>
            <a:pPr lvl="2"/>
            <a:r>
              <a:rPr lang="en-US" dirty="0" smtClean="0"/>
              <a:t>Using chef, one can build reusable libraries for infrastructure configuration called </a:t>
            </a:r>
            <a:r>
              <a:rPr lang="en-US" b="1" dirty="0" smtClean="0"/>
              <a:t>Cookbooks.</a:t>
            </a:r>
          </a:p>
          <a:p>
            <a:pPr lvl="2"/>
            <a:r>
              <a:rPr lang="en-US" dirty="0" smtClean="0"/>
              <a:t>Each cookbook can have more than one</a:t>
            </a:r>
            <a:r>
              <a:rPr lang="en-US" b="1" dirty="0" smtClean="0"/>
              <a:t> recipe.</a:t>
            </a:r>
          </a:p>
          <a:p>
            <a:pPr lvl="2"/>
            <a:r>
              <a:rPr lang="en-US" dirty="0" smtClean="0"/>
              <a:t>Using Chef </a:t>
            </a:r>
            <a:r>
              <a:rPr lang="en-US" b="1" dirty="0" smtClean="0"/>
              <a:t>Role</a:t>
            </a:r>
            <a:r>
              <a:rPr lang="en-US" dirty="0" smtClean="0"/>
              <a:t>, one can define list of cookbook/recipe to be executed in order as per their requirement.</a:t>
            </a:r>
          </a:p>
          <a:p>
            <a:pPr lvl="2"/>
            <a:r>
              <a:rPr lang="en-US" dirty="0" smtClean="0"/>
              <a:t>Chef </a:t>
            </a:r>
            <a:r>
              <a:rPr lang="en-US" b="1" dirty="0" smtClean="0"/>
              <a:t>Environment</a:t>
            </a:r>
            <a:r>
              <a:rPr lang="en-US" dirty="0" smtClean="0"/>
              <a:t> – Let you define any environment specific configuration for your requirement</a:t>
            </a:r>
          </a:p>
          <a:p>
            <a:pPr lvl="3"/>
            <a:r>
              <a:rPr lang="en-US" dirty="0" smtClean="0"/>
              <a:t>Version of application artifact information is defined in chef environment artifacts</a:t>
            </a:r>
          </a:p>
          <a:p>
            <a:pPr lvl="2"/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153708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66482"/>
          </a:xfrm>
        </p:spPr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523" y="1331260"/>
            <a:ext cx="8003734" cy="1155121"/>
          </a:xfrm>
        </p:spPr>
        <p:txBody>
          <a:bodyPr/>
          <a:lstStyle/>
          <a:p>
            <a:r>
              <a:rPr lang="en-US" dirty="0" smtClean="0"/>
              <a:t>Maintenance of </a:t>
            </a:r>
            <a:r>
              <a:rPr lang="en-US" dirty="0"/>
              <a:t>multiple CFT’s and Chef </a:t>
            </a:r>
            <a:r>
              <a:rPr lang="en-US" dirty="0" smtClean="0"/>
              <a:t>artifacts though does not have major </a:t>
            </a:r>
            <a:r>
              <a:rPr lang="en-US" dirty="0"/>
              <a:t>differences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1006426" y="3155657"/>
            <a:ext cx="2095500" cy="3276600"/>
            <a:chOff x="1028700" y="2362200"/>
            <a:chExt cx="2095500" cy="3276600"/>
          </a:xfrm>
        </p:grpSpPr>
        <p:sp>
          <p:nvSpPr>
            <p:cNvPr id="4" name="Rounded Rectangle 3"/>
            <p:cNvSpPr/>
            <p:nvPr/>
          </p:nvSpPr>
          <p:spPr bwMode="auto">
            <a:xfrm>
              <a:off x="1028700" y="2362200"/>
              <a:ext cx="2095500" cy="32766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Snip Diagonal Corner Rectangle 10"/>
            <p:cNvSpPr/>
            <p:nvPr/>
          </p:nvSpPr>
          <p:spPr bwMode="auto">
            <a:xfrm>
              <a:off x="1219200" y="2895600"/>
              <a:ext cx="1752600" cy="1104900"/>
            </a:xfrm>
            <a:prstGeom prst="snip2DiagRect">
              <a:avLst/>
            </a:prstGeom>
            <a:gradFill>
              <a:gsLst>
                <a:gs pos="0">
                  <a:schemeClr val="accent3">
                    <a:tint val="64000"/>
                    <a:lumMod val="118000"/>
                  </a:schemeClr>
                </a:gs>
                <a:gs pos="100000">
                  <a:schemeClr val="accent3">
                    <a:tint val="92000"/>
                    <a:alpha val="100000"/>
                    <a:lumMod val="110000"/>
                  </a:schemeClr>
                </a:gs>
              </a:gsLst>
            </a:gradFill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entury Gothic" charset="0"/>
                  <a:ea typeface="Century Gothic" charset="0"/>
                  <a:cs typeface="Century Gothic" charset="0"/>
                </a:rPr>
                <a:t>Cloudformation</a:t>
              </a:r>
              <a:r>
                <a:rPr kumimoji="0" lang="en-US" sz="14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Century Gothic" charset="0"/>
                  <a:ea typeface="Century Gothic" charset="0"/>
                  <a:cs typeface="Century Gothic" charset="0"/>
                </a:rPr>
                <a:t> Templates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Century Gothic" charset="0"/>
                <a:ea typeface="Century Gothic" charset="0"/>
                <a:cs typeface="Century Gothic" charset="0"/>
              </a:endParaRPr>
            </a:p>
          </p:txBody>
        </p:sp>
        <p:sp>
          <p:nvSpPr>
            <p:cNvPr id="17" name="Snip Diagonal Corner Rectangle 16"/>
            <p:cNvSpPr/>
            <p:nvPr/>
          </p:nvSpPr>
          <p:spPr bwMode="auto">
            <a:xfrm>
              <a:off x="1219200" y="4333519"/>
              <a:ext cx="1752600" cy="924281"/>
            </a:xfrm>
            <a:prstGeom prst="snip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Chef Artifacts</a:t>
              </a:r>
            </a:p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(Role, Env.)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52850" y="3155657"/>
            <a:ext cx="2095500" cy="3276600"/>
            <a:chOff x="3752850" y="2362200"/>
            <a:chExt cx="2095500" cy="3276600"/>
          </a:xfrm>
        </p:grpSpPr>
        <p:sp>
          <p:nvSpPr>
            <p:cNvPr id="18" name="Rounded Rectangle 17"/>
            <p:cNvSpPr/>
            <p:nvPr/>
          </p:nvSpPr>
          <p:spPr bwMode="auto">
            <a:xfrm>
              <a:off x="3752850" y="2362200"/>
              <a:ext cx="2095500" cy="32766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Snip Diagonal Corner Rectangle 18"/>
            <p:cNvSpPr/>
            <p:nvPr/>
          </p:nvSpPr>
          <p:spPr bwMode="auto">
            <a:xfrm>
              <a:off x="3943350" y="2895600"/>
              <a:ext cx="1752600" cy="1104900"/>
            </a:xfrm>
            <a:prstGeom prst="snip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Cloudformation</a:t>
              </a:r>
              <a:r>
                <a:rPr kumimoji="0" lang="en-US" sz="14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Templates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Snip Diagonal Corner Rectangle 19"/>
            <p:cNvSpPr/>
            <p:nvPr/>
          </p:nvSpPr>
          <p:spPr bwMode="auto">
            <a:xfrm>
              <a:off x="3943350" y="4333519"/>
              <a:ext cx="1752600" cy="924281"/>
            </a:xfrm>
            <a:prstGeom prst="snip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Chef Artifacts</a:t>
              </a:r>
            </a:p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(Role, Env.)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495757" y="3155657"/>
            <a:ext cx="2095500" cy="3276600"/>
            <a:chOff x="6477000" y="2344615"/>
            <a:chExt cx="2095500" cy="3276600"/>
          </a:xfrm>
        </p:grpSpPr>
        <p:sp>
          <p:nvSpPr>
            <p:cNvPr id="21" name="Rounded Rectangle 20"/>
            <p:cNvSpPr/>
            <p:nvPr/>
          </p:nvSpPr>
          <p:spPr bwMode="auto">
            <a:xfrm>
              <a:off x="6477000" y="2344615"/>
              <a:ext cx="2095500" cy="3276600"/>
            </a:xfrm>
            <a:prstGeom prst="roundRect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Snip Diagonal Corner Rectangle 21"/>
            <p:cNvSpPr/>
            <p:nvPr/>
          </p:nvSpPr>
          <p:spPr bwMode="auto">
            <a:xfrm>
              <a:off x="6667500" y="2878015"/>
              <a:ext cx="1752600" cy="1104900"/>
            </a:xfrm>
            <a:prstGeom prst="snip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Cloudformation</a:t>
              </a:r>
              <a:r>
                <a:rPr kumimoji="0" lang="en-US" sz="1400" b="1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 Templates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Snip Diagonal Corner Rectangle 22"/>
            <p:cNvSpPr/>
            <p:nvPr/>
          </p:nvSpPr>
          <p:spPr bwMode="auto">
            <a:xfrm>
              <a:off x="6667500" y="4315934"/>
              <a:ext cx="1752600" cy="924281"/>
            </a:xfrm>
            <a:prstGeom prst="snip2Diag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Arial" charset="0"/>
                </a:rPr>
                <a:t>Chef Artifacts</a:t>
              </a:r>
            </a:p>
            <a:p>
              <a:pPr marL="0" marR="0" indent="0" algn="ctr" defTabSz="914400" rtl="0" eaLnBrk="1" fontAlgn="base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chemeClr val="bg1"/>
                  </a:solidFill>
                  <a:latin typeface="Arial" charset="0"/>
                </a:rPr>
                <a:t>(Role, Env.)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9" name="Rectangle 28"/>
          <p:cNvSpPr/>
          <p:nvPr/>
        </p:nvSpPr>
        <p:spPr bwMode="auto">
          <a:xfrm>
            <a:off x="1006426" y="2469857"/>
            <a:ext cx="20955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/>
              <a:t>1</a:t>
            </a:r>
            <a:r>
              <a:rPr lang="en-US" sz="1400" baseline="30000" dirty="0" smtClean="0"/>
              <a:t>st</a:t>
            </a:r>
            <a:r>
              <a:rPr lang="en-US" sz="1400" dirty="0" smtClean="0"/>
              <a:t> API Stack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3752850" y="2469857"/>
            <a:ext cx="20955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/>
              <a:t>2</a:t>
            </a:r>
            <a:r>
              <a:rPr lang="en-US" sz="1400" baseline="30000" dirty="0" smtClean="0"/>
              <a:t>nd</a:t>
            </a:r>
            <a:r>
              <a:rPr lang="en-US" sz="1400" dirty="0" smtClean="0"/>
              <a:t> API Stack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6495757" y="2438400"/>
            <a:ext cx="20955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/>
              <a:t>3</a:t>
            </a:r>
            <a:r>
              <a:rPr lang="en-US" sz="1400" baseline="30000" dirty="0" smtClean="0"/>
              <a:t>rd</a:t>
            </a:r>
            <a:r>
              <a:rPr lang="en-US" sz="1400" dirty="0" smtClean="0"/>
              <a:t> API Stack</a:t>
            </a:r>
            <a:endParaRPr kumimoji="0" lang="en-US" sz="1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89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152400"/>
            <a:ext cx="7055380" cy="690281"/>
          </a:xfrm>
        </p:spPr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143001"/>
            <a:ext cx="8534400" cy="685799"/>
          </a:xfrm>
        </p:spPr>
        <p:txBody>
          <a:bodyPr>
            <a:normAutofit lnSpcReduction="10000"/>
          </a:bodyPr>
          <a:lstStyle/>
          <a:p>
            <a:r>
              <a:rPr lang="en-US" dirty="0"/>
              <a:t>B</a:t>
            </a:r>
            <a:r>
              <a:rPr lang="en-US" dirty="0" smtClean="0"/>
              <a:t>uilt </a:t>
            </a:r>
            <a:r>
              <a:rPr lang="en-US" dirty="0"/>
              <a:t>Generic CFT’s to maintain </a:t>
            </a:r>
            <a:r>
              <a:rPr lang="en-US" dirty="0" smtClean="0"/>
              <a:t>one set of CFT templates for </a:t>
            </a:r>
            <a:r>
              <a:rPr lang="en-US" dirty="0"/>
              <a:t>all our </a:t>
            </a:r>
            <a:r>
              <a:rPr lang="en-US" dirty="0" smtClean="0"/>
              <a:t>API’s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828800"/>
            <a:ext cx="7740316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37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715676"/>
          </a:xfrm>
        </p:spPr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604" y="1443319"/>
            <a:ext cx="8251396" cy="842681"/>
          </a:xfrm>
        </p:spPr>
        <p:txBody>
          <a:bodyPr/>
          <a:lstStyle/>
          <a:p>
            <a:r>
              <a:rPr lang="en-US" dirty="0" smtClean="0"/>
              <a:t>But </a:t>
            </a:r>
            <a:r>
              <a:rPr lang="en-US" dirty="0"/>
              <a:t>it did make our deployment </a:t>
            </a:r>
            <a:r>
              <a:rPr lang="en-US" dirty="0" smtClean="0"/>
              <a:t>complex, especially </a:t>
            </a:r>
            <a:r>
              <a:rPr lang="en-US" dirty="0"/>
              <a:t>for </a:t>
            </a:r>
            <a:r>
              <a:rPr lang="en-US" dirty="0" smtClean="0"/>
              <a:t>Deployment team as deployment is still manual.</a:t>
            </a:r>
            <a:endParaRPr lang="en-US" dirty="0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096700763"/>
              </p:ext>
            </p:extLst>
          </p:nvPr>
        </p:nvGraphicFramePr>
        <p:xfrm>
          <a:off x="1524000" y="1930400"/>
          <a:ext cx="6096000" cy="3556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30701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710" y="452718"/>
            <a:ext cx="7055380" cy="672417"/>
          </a:xfrm>
        </p:spPr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9192" y="1295400"/>
            <a:ext cx="8426208" cy="1848989"/>
          </a:xfrm>
        </p:spPr>
        <p:txBody>
          <a:bodyPr>
            <a:noAutofit/>
          </a:bodyPr>
          <a:lstStyle/>
          <a:p>
            <a:r>
              <a:rPr lang="en-US" dirty="0" smtClean="0"/>
              <a:t>Expanded our </a:t>
            </a:r>
            <a:r>
              <a:rPr lang="en-US" dirty="0"/>
              <a:t>API footprint </a:t>
            </a:r>
            <a:r>
              <a:rPr lang="en-US" dirty="0" smtClean="0"/>
              <a:t>further in West region for high availability. </a:t>
            </a:r>
          </a:p>
          <a:p>
            <a:r>
              <a:rPr lang="en-US" dirty="0"/>
              <a:t>E</a:t>
            </a:r>
            <a:r>
              <a:rPr lang="en-US" dirty="0" smtClean="0"/>
              <a:t>nabled </a:t>
            </a:r>
            <a:r>
              <a:rPr lang="en-US" dirty="0"/>
              <a:t>Blue/Green deployment </a:t>
            </a:r>
            <a:r>
              <a:rPr lang="en-US" dirty="0" smtClean="0"/>
              <a:t>for zero application downtime.</a:t>
            </a:r>
          </a:p>
          <a:p>
            <a:r>
              <a:rPr lang="en-US" dirty="0" smtClean="0"/>
              <a:t>Ended up spending more hours in deployment.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dirty="0" smtClean="0"/>
              <a:t>	</a:t>
            </a:r>
          </a:p>
          <a:p>
            <a:pPr marL="0" indent="0" algn="ctr">
              <a:buNone/>
            </a:pP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457200" y="2868805"/>
            <a:ext cx="8370838" cy="4217795"/>
            <a:chOff x="457200" y="2564005"/>
            <a:chExt cx="8370838" cy="4217795"/>
          </a:xfrm>
        </p:grpSpPr>
        <p:graphicFrame>
          <p:nvGraphicFramePr>
            <p:cNvPr id="9" name="Diagram 8"/>
            <p:cNvGraphicFramePr/>
            <p:nvPr>
              <p:extLst>
                <p:ext uri="{D42A27DB-BD31-4B8C-83A1-F6EECF244321}">
                  <p14:modId xmlns:p14="http://schemas.microsoft.com/office/powerpoint/2010/main" val="1206064738"/>
                </p:ext>
              </p:extLst>
            </p:nvPr>
          </p:nvGraphicFramePr>
          <p:xfrm>
            <a:off x="1842899" y="2564005"/>
            <a:ext cx="3581400" cy="2438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10" name="Rectangle 9"/>
            <p:cNvSpPr/>
            <p:nvPr/>
          </p:nvSpPr>
          <p:spPr>
            <a:xfrm>
              <a:off x="457200" y="3621694"/>
              <a:ext cx="91563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2x</a:t>
              </a:r>
              <a:endParaRPr lang="en-US" sz="54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459808" y="4005115"/>
              <a:ext cx="3368230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for Feature deployment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graphicFrame>
          <p:nvGraphicFramePr>
            <p:cNvPr id="15" name="Diagram 14"/>
            <p:cNvGraphicFramePr/>
            <p:nvPr>
              <p:extLst>
                <p:ext uri="{D42A27DB-BD31-4B8C-83A1-F6EECF244321}">
                  <p14:modId xmlns:p14="http://schemas.microsoft.com/office/powerpoint/2010/main" val="412145707"/>
                </p:ext>
              </p:extLst>
            </p:nvPr>
          </p:nvGraphicFramePr>
          <p:xfrm>
            <a:off x="1842899" y="4343400"/>
            <a:ext cx="3581400" cy="24384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6" name="Rectangle 15"/>
            <p:cNvSpPr/>
            <p:nvPr/>
          </p:nvSpPr>
          <p:spPr>
            <a:xfrm>
              <a:off x="484710" y="5322845"/>
              <a:ext cx="915635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5400" b="0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4</a:t>
              </a:r>
              <a:r>
                <a:rPr lang="en-US" sz="5400" b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x</a:t>
              </a:r>
              <a:endParaRPr lang="en-US" sz="5400" b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5424299" y="5784510"/>
              <a:ext cx="2785443" cy="461665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2400" b="0" dirty="0" smtClean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for AMI rehydration</a:t>
              </a:r>
              <a:endParaRPr lang="en-US" sz="2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905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Stages of Transformation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4710" y="1295401"/>
            <a:ext cx="7973490" cy="838200"/>
          </a:xfrm>
        </p:spPr>
        <p:txBody>
          <a:bodyPr/>
          <a:lstStyle/>
          <a:p>
            <a:r>
              <a:rPr lang="en-US" dirty="0" smtClean="0"/>
              <a:t>It complicated further our deployment process. Also, It became difficult to get the release team availability.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137" y="2514600"/>
            <a:ext cx="5629063" cy="402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D0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3057</TotalTime>
  <Words>688</Words>
  <Application>Microsoft Macintosh PowerPoint</Application>
  <PresentationFormat>On-screen Show (4:3)</PresentationFormat>
  <Paragraphs>115</Paragraphs>
  <Slides>25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Calibri</vt:lpstr>
      <vt:lpstr>Calibri Light</vt:lpstr>
      <vt:lpstr>Century Gothic</vt:lpstr>
      <vt:lpstr>Wingdings 3</vt:lpstr>
      <vt:lpstr>Arial</vt:lpstr>
      <vt:lpstr>Ion</vt:lpstr>
      <vt:lpstr>Office Theme</vt:lpstr>
      <vt:lpstr>Continuous Deployment tool</vt:lpstr>
      <vt:lpstr>Agenda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Stages of Transformation</vt:lpstr>
      <vt:lpstr>High level flow diagram</vt:lpstr>
      <vt:lpstr>Config. file</vt:lpstr>
      <vt:lpstr>Significant Features</vt:lpstr>
      <vt:lpstr>Significant Features</vt:lpstr>
      <vt:lpstr>Significant Features</vt:lpstr>
      <vt:lpstr>Significant Features</vt:lpstr>
      <vt:lpstr>Significant Features</vt:lpstr>
      <vt:lpstr>Significant features</vt:lpstr>
      <vt:lpstr>Big Picture - CICD Pipeline</vt:lpstr>
      <vt:lpstr>Prerequisites</vt:lpstr>
      <vt:lpstr>Demo</vt:lpstr>
      <vt:lpstr>Questions</vt:lpstr>
      <vt:lpstr>Tool information</vt:lpstr>
    </vt:vector>
  </TitlesOfParts>
  <Manager/>
  <Company/>
  <LinksUpToDate>false</LinksUpToDate>
  <SharedDoc>false</SharedDoc>
  <HyperlinkBase/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Continuous Deployment tool</dc:title>
  <dc:subject/>
  <dc:creator>Veerabathiran, Mahesh</dc:creator>
  <cp:keywords/>
  <dc:description/>
  <cp:lastModifiedBy>Veerabathiran, Mahesh</cp:lastModifiedBy>
  <cp:revision>107</cp:revision>
  <dcterms:created xsi:type="dcterms:W3CDTF">2016-09-21T23:41:42Z</dcterms:created>
  <dcterms:modified xsi:type="dcterms:W3CDTF">2016-11-17T16:16:00Z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ument Classification Level">
    <vt:lpwstr>Personal</vt:lpwstr>
  </property>
</Properties>
</file>